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9" r:id="rId3"/>
    <p:sldId id="258" r:id="rId4"/>
    <p:sldId id="261" r:id="rId5"/>
    <p:sldId id="262" r:id="rId6"/>
    <p:sldId id="263" r:id="rId7"/>
  </p:sldIdLst>
  <p:sldSz cx="9144000" cy="6858000" type="screen4x3"/>
  <p:notesSz cx="6799263" cy="99298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B5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h-TH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F3F98B5-3A3B-49A3-9261-2D59295153BC}" type="datetimeFigureOut">
              <a:rPr lang="th-TH" smtClean="0"/>
              <a:pPr/>
              <a:t>15/11/56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B0B3283-D911-4F93-A36E-F70688CF9455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836712"/>
            <a:ext cx="8712968" cy="4176463"/>
          </a:xfrm>
        </p:spPr>
        <p:txBody>
          <a:bodyPr>
            <a:normAutofit/>
          </a:bodyPr>
          <a:lstStyle/>
          <a:p>
            <a:r>
              <a:rPr lang="en-US" b="1" dirty="0"/>
              <a:t>The Quality of Life </a:t>
            </a:r>
            <a:r>
              <a:rPr lang="en-US" b="1" dirty="0" smtClean="0"/>
              <a:t>in Prisons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b="1" dirty="0" smtClean="0"/>
              <a:t>Do </a:t>
            </a:r>
            <a:r>
              <a:rPr lang="en-US" sz="2400" b="1" dirty="0"/>
              <a:t>Educational Programs Reduce In-Prison Conflicts?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</a:t>
            </a:r>
            <a:br>
              <a:rPr lang="en-US" dirty="0"/>
            </a:b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237312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Maria Laura </a:t>
            </a:r>
            <a:r>
              <a:rPr lang="en-US" sz="2400" b="1" dirty="0" err="1" smtClean="0">
                <a:solidFill>
                  <a:schemeClr val="tx2">
                    <a:lumMod val="75000"/>
                  </a:schemeClr>
                </a:solidFill>
              </a:rPr>
              <a:t>Alzua</a:t>
            </a:r>
            <a:r>
              <a:rPr lang="en-US" sz="2400" b="1" dirty="0" smtClean="0">
                <a:solidFill>
                  <a:schemeClr val="tx2">
                    <a:lumMod val="75000"/>
                  </a:schemeClr>
                </a:solidFill>
              </a:rPr>
              <a:t>, Catherine Rodriguez, and Edgar Villa</a:t>
            </a:r>
            <a:endParaRPr lang="th-TH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604448" cy="1296144"/>
          </a:xfrm>
        </p:spPr>
        <p:txBody>
          <a:bodyPr/>
          <a:lstStyle/>
          <a:p>
            <a:r>
              <a:rPr lang="en-US" b="1" dirty="0" smtClean="0"/>
              <a:t>Who &amp; How ?</a:t>
            </a:r>
            <a:endParaRPr lang="th-TH" b="1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55576" y="1700808"/>
            <a:ext cx="8229600" cy="4572000"/>
          </a:xfrm>
        </p:spPr>
        <p:txBody>
          <a:bodyPr/>
          <a:lstStyle/>
          <a:p>
            <a:r>
              <a:rPr lang="en-US" dirty="0" smtClean="0"/>
              <a:t>Law 24.195</a:t>
            </a:r>
            <a:endParaRPr lang="en-US" dirty="0"/>
          </a:p>
          <a:p>
            <a:pPr lvl="1"/>
            <a:r>
              <a:rPr lang="en-US" dirty="0"/>
              <a:t>Schooling </a:t>
            </a:r>
            <a:r>
              <a:rPr lang="en-US" dirty="0" smtClean="0"/>
              <a:t>facility</a:t>
            </a:r>
            <a:endParaRPr lang="en-US" dirty="0"/>
          </a:p>
          <a:p>
            <a:r>
              <a:rPr lang="en-US" dirty="0" smtClean="0"/>
              <a:t>Law 24.660</a:t>
            </a:r>
          </a:p>
          <a:p>
            <a:pPr lvl="1"/>
            <a:r>
              <a:rPr lang="en-US" dirty="0"/>
              <a:t>Eligible </a:t>
            </a:r>
            <a:r>
              <a:rPr lang="en-US" dirty="0" smtClean="0"/>
              <a:t>participants</a:t>
            </a:r>
            <a:endParaRPr lang="en-US" dirty="0"/>
          </a:p>
          <a:p>
            <a:r>
              <a:rPr lang="en-US" dirty="0" smtClean="0"/>
              <a:t>Other criteria</a:t>
            </a:r>
          </a:p>
          <a:p>
            <a:pPr lvl="1"/>
            <a:r>
              <a:rPr lang="en-US" dirty="0" smtClean="0"/>
              <a:t>Period of progressiveness</a:t>
            </a:r>
          </a:p>
          <a:p>
            <a:pPr lvl="1"/>
            <a:r>
              <a:rPr lang="en-US" dirty="0" smtClean="0"/>
              <a:t>Sentenced or remanded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Conceptual Framework</a:t>
            </a:r>
            <a:endParaRPr lang="th-TH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961912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err="1" smtClean="0"/>
              <a:t>Probit</a:t>
            </a:r>
            <a:r>
              <a:rPr lang="en-US" dirty="0" smtClean="0"/>
              <a:t> estimator</a:t>
            </a:r>
          </a:p>
          <a:p>
            <a:r>
              <a:rPr lang="en-US" dirty="0" smtClean="0"/>
              <a:t>Propensity score matching </a:t>
            </a:r>
          </a:p>
          <a:p>
            <a:r>
              <a:rPr lang="en-US" dirty="0" smtClean="0"/>
              <a:t>IV estimator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55576" y="1772816"/>
                <a:ext cx="7560840" cy="633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64008" indent="0">
                  <a:buNone/>
                </a:pPr>
                <a14:m>
                  <m:oMath xmlns:m="http://schemas.openxmlformats.org/officeDocument/2006/math">
                    <m:r>
                      <a:rPr lang="en-US" sz="3600" i="1">
                        <a:latin typeface="Cambria Math"/>
                      </a:rPr>
                      <m:t>𝑐𝑜𝑛𝑓</m:t>
                    </m:r>
                    <m:r>
                      <a:rPr lang="en-US" sz="3600" i="1">
                        <a:latin typeface="Cambria Math"/>
                      </a:rPr>
                      <m:t>= </m:t>
                    </m:r>
                    <m:r>
                      <a:rPr lang="en-US" sz="3600" i="1">
                        <a:latin typeface="Cambria Math"/>
                      </a:rPr>
                      <m:t>𝛼</m:t>
                    </m:r>
                    <m:r>
                      <a:rPr lang="en-US" sz="3600" i="1">
                        <a:latin typeface="Cambria Math"/>
                      </a:rPr>
                      <m:t>+</m:t>
                    </m:r>
                    <m:r>
                      <a:rPr lang="en-US" sz="3600" i="1">
                        <a:latin typeface="Cambria Math"/>
                      </a:rPr>
                      <m:t>𝛽</m:t>
                    </m:r>
                    <m:r>
                      <a:rPr lang="en-US" sz="3600" i="1">
                        <a:latin typeface="Cambria Math"/>
                      </a:rPr>
                      <m:t>𝑒𝑑𝑝𝑎𝑟𝑡</m:t>
                    </m:r>
                    <m:r>
                      <a:rPr lang="en-US" sz="3600" i="1">
                        <a:latin typeface="Cambria Math"/>
                      </a:rPr>
                      <m:t>+</m:t>
                    </m:r>
                    <m:r>
                      <a:rPr lang="en-US" sz="3600" i="1">
                        <a:latin typeface="Cambria Math"/>
                      </a:rPr>
                      <m:t>𝑋</m:t>
                    </m:r>
                    <m:r>
                      <a:rPr lang="en-US" sz="3600" i="1">
                        <a:latin typeface="Cambria Math"/>
                      </a:rPr>
                      <m:t>𝛾</m:t>
                    </m:r>
                    <m:r>
                      <a:rPr lang="en-US" sz="3600" i="1">
                        <a:latin typeface="Cambria Math"/>
                      </a:rPr>
                      <m:t>+</m:t>
                    </m:r>
                    <m:r>
                      <a:rPr lang="en-US" sz="3600" i="1">
                        <a:latin typeface="Cambria Math"/>
                      </a:rPr>
                      <m:t>𝑍</m:t>
                    </m:r>
                    <m:r>
                      <a:rPr lang="en-US" sz="3600" i="1">
                        <a:latin typeface="Cambria Math"/>
                      </a:rPr>
                      <m:t>𝛿</m:t>
                    </m:r>
                    <m:r>
                      <a:rPr lang="en-US" sz="3600" i="1">
                        <a:latin typeface="Cambria Math"/>
                      </a:rPr>
                      <m:t>+ </m:t>
                    </m:r>
                    <m:r>
                      <a:rPr lang="en-US" sz="3600" i="1">
                        <a:latin typeface="Cambria Math"/>
                      </a:rPr>
                      <m:t>𝜀</m:t>
                    </m:r>
                  </m:oMath>
                </a14:m>
                <a:r>
                  <a:rPr lang="en-US" sz="3200" dirty="0"/>
                  <a:t> 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1772816"/>
                <a:ext cx="7560840" cy="633571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/>
              <a:t>Result</a:t>
            </a:r>
            <a:endParaRPr lang="th-TH" sz="4000" b="1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512567"/>
              </p:ext>
            </p:extLst>
          </p:nvPr>
        </p:nvGraphicFramePr>
        <p:xfrm>
          <a:off x="107504" y="1556792"/>
          <a:ext cx="8784980" cy="4744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996"/>
                <a:gridCol w="1756996"/>
                <a:gridCol w="1756996"/>
                <a:gridCol w="1756996"/>
                <a:gridCol w="1756996"/>
              </a:tblGrid>
              <a:tr h="1183714">
                <a:tc>
                  <a:txBody>
                    <a:bodyPr/>
                    <a:lstStyle/>
                    <a:p>
                      <a:endParaRPr lang="th-TH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Personal</a:t>
                      </a:r>
                      <a:r>
                        <a:rPr lang="en-US" baseline="0" dirty="0" smtClean="0"/>
                        <a:t> injuries</a:t>
                      </a:r>
                      <a:endParaRPr lang="th-TH" dirty="0"/>
                    </a:p>
                  </a:txBody>
                  <a:tcPr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Property damages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Sanction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Severe sanction</a:t>
                      </a:r>
                      <a:endParaRPr lang="th-TH" dirty="0"/>
                    </a:p>
                  </a:txBody>
                  <a:tcPr/>
                </a:tc>
              </a:tr>
              <a:tr h="1183714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Probit</a:t>
                      </a:r>
                      <a:r>
                        <a:rPr lang="en-US" dirty="0" smtClean="0"/>
                        <a:t> estimation</a:t>
                      </a:r>
                      <a:endParaRPr lang="th-TH" dirty="0"/>
                    </a:p>
                  </a:txBody>
                  <a:tcPr>
                    <a:lnT w="381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17%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Statistically</a:t>
                      </a:r>
                      <a:r>
                        <a:rPr lang="en-US" baseline="0" dirty="0" smtClean="0"/>
                        <a:t> insignificant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15%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11%</a:t>
                      </a:r>
                    </a:p>
                    <a:p>
                      <a:pPr algn="ctr"/>
                      <a:endParaRPr lang="th-TH" dirty="0"/>
                    </a:p>
                  </a:txBody>
                  <a:tcPr/>
                </a:tc>
              </a:tr>
              <a:tr h="1183714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Propensity score matching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Statistically insignificant</a:t>
                      </a:r>
                    </a:p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51%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20%</a:t>
                      </a:r>
                    </a:p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19%</a:t>
                      </a:r>
                      <a:endParaRPr lang="th-TH" dirty="0"/>
                    </a:p>
                  </a:txBody>
                  <a:tcPr/>
                </a:tc>
              </a:tr>
              <a:tr h="1167499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IV estimation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90%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60%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Statistically insignificant</a:t>
                      </a:r>
                    </a:p>
                    <a:p>
                      <a:pPr algn="ctr"/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 smtClean="0"/>
                    </a:p>
                    <a:p>
                      <a:pPr algn="ctr"/>
                      <a:r>
                        <a:rPr lang="en-US" dirty="0" smtClean="0"/>
                        <a:t>Statistically insignificant</a:t>
                      </a:r>
                    </a:p>
                    <a:p>
                      <a:pPr algn="ctr"/>
                      <a:endParaRPr lang="th-TH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 smtClean="0"/>
              <a:t>Analysis</a:t>
            </a:r>
            <a:endParaRPr lang="th-TH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72000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Ex-post effect of imprisonment</a:t>
            </a:r>
          </a:p>
          <a:p>
            <a:pPr lvl="1"/>
            <a:r>
              <a:rPr lang="en-US" dirty="0" smtClean="0"/>
              <a:t>Reduction of recidivism</a:t>
            </a:r>
          </a:p>
          <a:p>
            <a:r>
              <a:rPr lang="en-US" dirty="0" smtClean="0"/>
              <a:t>Education system in Argentina</a:t>
            </a:r>
          </a:p>
          <a:p>
            <a:pPr lvl="1"/>
            <a:r>
              <a:rPr lang="en-US" dirty="0" smtClean="0"/>
              <a:t>Failure or not ?</a:t>
            </a:r>
          </a:p>
          <a:p>
            <a:r>
              <a:rPr lang="en-US" dirty="0" smtClean="0"/>
              <a:t>Trade-off between public expenditure and prisoners’ welfare</a:t>
            </a:r>
          </a:p>
          <a:p>
            <a:pPr lvl="1"/>
            <a:r>
              <a:rPr lang="en-US" dirty="0" smtClean="0"/>
              <a:t>Cost &amp; benefit analysis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276872"/>
            <a:ext cx="8229600" cy="2592288"/>
          </a:xfrm>
        </p:spPr>
        <p:txBody>
          <a:bodyPr>
            <a:normAutofit/>
          </a:bodyPr>
          <a:lstStyle/>
          <a:p>
            <a:pPr algn="ctr"/>
            <a:r>
              <a:rPr lang="en-US" sz="8000" b="1" i="1" dirty="0" smtClean="0">
                <a:solidFill>
                  <a:schemeClr val="tx2">
                    <a:lumMod val="75000"/>
                  </a:schemeClr>
                </a:solidFill>
              </a:rPr>
              <a:t>Q &amp; A</a:t>
            </a:r>
            <a:endParaRPr lang="th-TH" sz="80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572</TotalTime>
  <Words>126</Words>
  <Application>Microsoft Office PowerPoint</Application>
  <PresentationFormat>On-screen Show (4:3)</PresentationFormat>
  <Paragraphs>64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Verve</vt:lpstr>
      <vt:lpstr>The Quality of Life in Prisons Do Educational Programs Reduce In-Prison Conflicts?   </vt:lpstr>
      <vt:lpstr>Who &amp; How ?</vt:lpstr>
      <vt:lpstr>Conceptual Framework</vt:lpstr>
      <vt:lpstr>Result</vt:lpstr>
      <vt:lpstr>Analysis</vt:lpstr>
      <vt:lpstr>Q &amp; 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Quality of Life in Prisons Do Educational Programs Reduce In-Prison Conflicts?</dc:title>
  <dc:creator>Toshiba</dc:creator>
  <cp:lastModifiedBy>ImageY</cp:lastModifiedBy>
  <cp:revision>29</cp:revision>
  <cp:lastPrinted>2013-11-15T07:54:25Z</cp:lastPrinted>
  <dcterms:created xsi:type="dcterms:W3CDTF">2013-11-14T05:08:12Z</dcterms:created>
  <dcterms:modified xsi:type="dcterms:W3CDTF">2013-11-15T07:55:33Z</dcterms:modified>
</cp:coreProperties>
</file>